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notesSlides/notesSlide12.xml" ContentType="application/vnd.openxmlformats-officedocument.presentationml.notes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29"/>
  </p:notesMasterIdLst>
  <p:sldIdLst>
    <p:sldId id="256" r:id="rId2"/>
    <p:sldId id="258" r:id="rId3"/>
    <p:sldId id="259" r:id="rId4"/>
    <p:sldId id="260" r:id="rId5"/>
    <p:sldId id="270" r:id="rId6"/>
    <p:sldId id="292" r:id="rId7"/>
    <p:sldId id="265" r:id="rId8"/>
    <p:sldId id="268" r:id="rId9"/>
    <p:sldId id="266" r:id="rId10"/>
    <p:sldId id="273" r:id="rId11"/>
    <p:sldId id="269" r:id="rId12"/>
    <p:sldId id="257" r:id="rId13"/>
    <p:sldId id="267" r:id="rId14"/>
    <p:sldId id="272" r:id="rId15"/>
    <p:sldId id="274" r:id="rId16"/>
    <p:sldId id="275" r:id="rId17"/>
    <p:sldId id="278" r:id="rId18"/>
    <p:sldId id="283" r:id="rId19"/>
    <p:sldId id="284" r:id="rId20"/>
    <p:sldId id="285" r:id="rId21"/>
    <p:sldId id="286" r:id="rId22"/>
    <p:sldId id="287" r:id="rId23"/>
    <p:sldId id="288" r:id="rId24"/>
    <p:sldId id="289" r:id="rId25"/>
    <p:sldId id="290" r:id="rId26"/>
    <p:sldId id="291" r:id="rId27"/>
    <p:sldId id="293"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varScale="1">
        <p:scale>
          <a:sx n="107" d="100"/>
          <a:sy n="107" d="100"/>
        </p:scale>
        <p:origin x="-168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B83910-C089-5C44-BE82-3AF48D1241BC}" type="datetimeFigureOut">
              <a:rPr lang="en-US" smtClean="0"/>
              <a:pPr/>
              <a:t>4/11/18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49AC10-393E-FA43-A45D-5971D8A9A99E}"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991497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United Nations</a:t>
            </a:r>
            <a:r>
              <a:rPr lang="en-US" baseline="0" dirty="0" smtClean="0"/>
              <a:t> established in 1944, before end of the war</a:t>
            </a:r>
            <a:r>
              <a:rPr lang="en-US" baseline="0" dirty="0" smtClean="0"/>
              <a:t>. Initial meeting at Dumbarton Oaks in Washington, DC.</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Followed Moscow Declaration of 1943 that recognized the need for a postwar international organization to succeed the League of Nations.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35947385"/>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1948 to 1951</a:t>
            </a:r>
          </a:p>
          <a:p>
            <a:r>
              <a:rPr lang="en-US" dirty="0" smtClean="0"/>
              <a:t>Stop</a:t>
            </a:r>
            <a:r>
              <a:rPr lang="en-US" baseline="0" dirty="0" smtClean="0"/>
              <a:t> or discourage communism</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June 1948 to May </a:t>
            </a:r>
            <a:r>
              <a:rPr lang="en-US" dirty="0" smtClean="0"/>
              <a:t>1949</a:t>
            </a:r>
          </a:p>
          <a:p>
            <a:r>
              <a:rPr lang="en-US" dirty="0" smtClean="0"/>
              <a:t>Reminds me of</a:t>
            </a:r>
            <a:r>
              <a:rPr lang="en-US" baseline="0" dirty="0" smtClean="0"/>
              <a:t> Montgomery bus boycott</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20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49932922"/>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USSR formed the</a:t>
            </a:r>
            <a:r>
              <a:rPr lang="en-US" baseline="0" dirty="0" smtClean="0"/>
              <a:t> Warsaw </a:t>
            </a:r>
            <a:r>
              <a:rPr lang="en-US" baseline="0" dirty="0" smtClean="0"/>
              <a:t>Pact.</a:t>
            </a:r>
          </a:p>
          <a:p>
            <a:r>
              <a:rPr lang="en-US" dirty="0" smtClean="0"/>
              <a:t>In February 1948, a coup sponsored by the Soviet Union overthrew the democratic government of Czechoslovakia and brought that nation firmly into the Communist camp. </a:t>
            </a:r>
          </a:p>
          <a:p>
            <a:r>
              <a:rPr lang="en-US" dirty="0" smtClean="0"/>
              <a:t>Within a few days, U.S. leaders agreed to join discussions aimed at forming a joint security agreement with their European allies. </a:t>
            </a:r>
          </a:p>
          <a:p>
            <a:r>
              <a:rPr lang="en-US" dirty="0" smtClean="0"/>
              <a:t>The process gained new urgency in June of that year, when the USSR cut off ground access to Berlin, forcing the U.S., Britain and France to airlift supplies to their sectors of the German city, which had been partitioned between the Western Allies and the Soviets following World War II.</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21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6631100"/>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Mossedegh</a:t>
            </a:r>
            <a:r>
              <a:rPr lang="en-US" dirty="0" smtClean="0"/>
              <a:t> elected.</a:t>
            </a:r>
          </a:p>
          <a:p>
            <a:r>
              <a:rPr lang="en-US" dirty="0" smtClean="0"/>
              <a:t>He wanted to nationalize oil supplies.</a:t>
            </a:r>
          </a:p>
          <a:p>
            <a:r>
              <a:rPr lang="en-US" dirty="0" smtClean="0"/>
              <a:t>The United States and others pushed</a:t>
            </a:r>
            <a:r>
              <a:rPr lang="en-US" baseline="0" dirty="0" smtClean="0"/>
              <a:t> him out of power.</a:t>
            </a:r>
          </a:p>
          <a:p>
            <a:r>
              <a:rPr lang="en-US" baseline="0" dirty="0" smtClean="0"/>
              <a:t>Fear that oil would end in Soviet hands.</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22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59824280"/>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8072552"/>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Capitalism</a:t>
            </a:r>
          </a:p>
          <a:p>
            <a:r>
              <a:rPr lang="en-US" dirty="0" smtClean="0"/>
              <a:t>https://</a:t>
            </a:r>
            <a:r>
              <a:rPr lang="en-US" dirty="0" err="1" smtClean="0"/>
              <a:t>www.youtube.com/watch?v</a:t>
            </a:r>
            <a:r>
              <a:rPr lang="en-US" smtClean="0"/>
              <a:t>=dIuaW9YWqEU</a:t>
            </a:r>
          </a:p>
          <a:p>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Conference</a:t>
            </a:r>
            <a:r>
              <a:rPr lang="en-US" baseline="0" dirty="0" smtClean="0"/>
              <a:t> held in February 1945. </a:t>
            </a:r>
          </a:p>
        </p:txBody>
      </p:sp>
      <p:sp>
        <p:nvSpPr>
          <p:cNvPr id="4" name="Slide Number Placeholder 3"/>
          <p:cNvSpPr>
            <a:spLocks noGrp="1"/>
          </p:cNvSpPr>
          <p:nvPr>
            <p:ph type="sldNum" sz="quarter" idx="10"/>
          </p:nvPr>
        </p:nvSpPr>
        <p:spPr/>
        <p:txBody>
          <a:bodyPr/>
          <a:lstStyle/>
          <a:p>
            <a:fld id="{F849AC10-393E-FA43-A45D-5971D8A9A99E}"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Cement Attlee became Prime Minister during the Potsdam Conference in Germany. August 1945.</a:t>
            </a:r>
          </a:p>
          <a:p>
            <a:r>
              <a:rPr lang="en-US" dirty="0" smtClean="0"/>
              <a:t>Atomic bomb had not yet been dropped</a:t>
            </a:r>
            <a:r>
              <a:rPr lang="en-US" dirty="0" smtClean="0"/>
              <a:t>. August 6, then August 9.</a:t>
            </a:r>
          </a:p>
          <a:p>
            <a:r>
              <a:rPr lang="en-US" dirty="0" smtClean="0"/>
              <a:t>Truman had displaced the</a:t>
            </a:r>
            <a:r>
              <a:rPr lang="en-US" baseline="0" dirty="0" smtClean="0"/>
              <a:t> deceased Roosevelt.</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7893074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Cement Attlee became Prime Minister during the Potsdam Conference in Germany. August 1945.</a:t>
            </a:r>
          </a:p>
          <a:p>
            <a:r>
              <a:rPr lang="en-US" dirty="0" smtClean="0"/>
              <a:t>Atomic bomb had not yet been dropped.</a:t>
            </a:r>
          </a:p>
          <a:p>
            <a:r>
              <a:rPr lang="en-US" dirty="0" smtClean="0"/>
              <a:t>Truman had displaced the</a:t>
            </a:r>
            <a:r>
              <a:rPr lang="en-US" baseline="0" dirty="0" smtClean="0"/>
              <a:t> </a:t>
            </a:r>
            <a:r>
              <a:rPr lang="en-US" baseline="0" smtClean="0"/>
              <a:t>deceased Roosevelt.</a:t>
            </a:r>
            <a:endParaRPr lang="en-US"/>
          </a:p>
        </p:txBody>
      </p:sp>
      <p:sp>
        <p:nvSpPr>
          <p:cNvPr id="4" name="Slide Number Placeholder 3"/>
          <p:cNvSpPr>
            <a:spLocks noGrp="1"/>
          </p:cNvSpPr>
          <p:nvPr>
            <p:ph type="sldNum" sz="quarter" idx="10"/>
          </p:nvPr>
        </p:nvSpPr>
        <p:spPr/>
        <p:txBody>
          <a:bodyPr/>
          <a:lstStyle/>
          <a:p>
            <a:fld id="{F849AC10-393E-FA43-A45D-5971D8A9A99E}" type="slidenum">
              <a:rPr lang="en-US" smtClean="0"/>
              <a:pPr/>
              <a:t>6</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078930743"/>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flag</a:t>
            </a:r>
            <a:r>
              <a:rPr lang="en-US" baseline="0" dirty="0" smtClean="0"/>
              <a:t> is part of France</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8</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14592302"/>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February 22, 1946 telegram</a:t>
            </a:r>
            <a:r>
              <a:rPr lang="en-US" baseline="0" dirty="0" smtClean="0"/>
              <a:t> sent. Policy adopted by 1947.</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March</a:t>
            </a:r>
            <a:r>
              <a:rPr lang="en-US" baseline="0" dirty="0" smtClean="0"/>
              <a:t> 1946, Churchill gave his “Iron Curtain” speech in Missouri</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Europe</a:t>
            </a:r>
          </a:p>
          <a:p>
            <a:r>
              <a:rPr lang="en-US" dirty="0" smtClean="0"/>
              <a:t>Asia</a:t>
            </a:r>
          </a:p>
          <a:p>
            <a:r>
              <a:rPr lang="en-US" dirty="0" smtClean="0"/>
              <a:t>Middle</a:t>
            </a:r>
            <a:r>
              <a:rPr lang="en-US" baseline="0" dirty="0" smtClean="0"/>
              <a:t> </a:t>
            </a:r>
            <a:r>
              <a:rPr lang="en-US" baseline="0" dirty="0" smtClean="0"/>
              <a:t>East</a:t>
            </a:r>
          </a:p>
          <a:p>
            <a:r>
              <a:rPr lang="en-US" baseline="0" dirty="0" smtClean="0"/>
              <a:t>Guatemala would be in a fourth theater, South America</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16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42540090"/>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turn to communism</a:t>
            </a:r>
          </a:p>
          <a:p>
            <a:r>
              <a:rPr lang="en-US" dirty="0" smtClean="0"/>
              <a:t>Militaries of nations</a:t>
            </a:r>
            <a:r>
              <a:rPr lang="en-US" baseline="0" dirty="0" smtClean="0"/>
              <a:t> that are resisting communism.</a:t>
            </a:r>
            <a:endParaRPr lang="en-US" dirty="0" smtClean="0"/>
          </a:p>
          <a:p>
            <a:r>
              <a:rPr lang="en-US" dirty="0" smtClean="0"/>
              <a:t>Satellites</a:t>
            </a:r>
            <a:endParaRPr lang="en-US" dirty="0"/>
          </a:p>
        </p:txBody>
      </p:sp>
      <p:sp>
        <p:nvSpPr>
          <p:cNvPr id="4" name="Slide Number Placeholder 3"/>
          <p:cNvSpPr>
            <a:spLocks noGrp="1"/>
          </p:cNvSpPr>
          <p:nvPr>
            <p:ph type="sldNum" sz="quarter" idx="10"/>
          </p:nvPr>
        </p:nvSpPr>
        <p:spPr/>
        <p:txBody>
          <a:bodyPr/>
          <a:lstStyle/>
          <a:p>
            <a:fld id="{F849AC10-393E-FA43-A45D-5971D8A9A99E}" type="slidenum">
              <a:rPr lang="en-US" smtClean="0"/>
              <a:pPr/>
              <a:t>18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16821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E0F4AB-1142-A043-AC68-9D79F82C6638}" type="datetimeFigureOut">
              <a:rPr lang="en-US" smtClean="0"/>
              <a:pPr/>
              <a:t>4/11/18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9456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E0F4AB-1142-A043-AC68-9D79F82C6638}" type="datetimeFigureOut">
              <a:rPr lang="en-US" smtClean="0"/>
              <a:pPr/>
              <a:t>4/11/18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4598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E0F4AB-1142-A043-AC68-9D79F82C6638}" type="datetimeFigureOut">
              <a:rPr lang="en-US" smtClean="0"/>
              <a:pPr/>
              <a:t>4/11/18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4947766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E0F4AB-1142-A043-AC68-9D79F82C6638}" type="datetimeFigureOut">
              <a:rPr lang="en-US" smtClean="0"/>
              <a:pPr/>
              <a:t>4/11/18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316982"/>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E0F4AB-1142-A043-AC68-9D79F82C6638}" type="datetimeFigureOut">
              <a:rPr lang="en-US" smtClean="0"/>
              <a:pPr/>
              <a:t>4/11/18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9313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E0F4AB-1142-A043-AC68-9D79F82C6638}" type="datetimeFigureOut">
              <a:rPr lang="en-US" smtClean="0"/>
              <a:pPr/>
              <a:t>4/11/18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066195"/>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E0F4AB-1142-A043-AC68-9D79F82C6638}" type="datetimeFigureOut">
              <a:rPr lang="en-US" smtClean="0"/>
              <a:pPr/>
              <a:t>4/11/18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16853257"/>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E0F4AB-1142-A043-AC68-9D79F82C6638}" type="datetimeFigureOut">
              <a:rPr lang="en-US" smtClean="0"/>
              <a:pPr/>
              <a:t>4/11/18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74092737"/>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E0F4AB-1142-A043-AC68-9D79F82C6638}" type="datetimeFigureOut">
              <a:rPr lang="en-US" smtClean="0"/>
              <a:pPr/>
              <a:t>4/11/18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75096258"/>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E0F4AB-1142-A043-AC68-9D79F82C6638}" type="datetimeFigureOut">
              <a:rPr lang="en-US" smtClean="0"/>
              <a:pPr/>
              <a:t>4/11/18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46615786"/>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E0F4AB-1142-A043-AC68-9D79F82C6638}" type="datetimeFigureOut">
              <a:rPr lang="en-US" smtClean="0"/>
              <a:pPr/>
              <a:t>4/11/18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088015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E0F4AB-1142-A043-AC68-9D79F82C6638}" type="datetimeFigureOut">
              <a:rPr lang="en-US" smtClean="0"/>
              <a:pPr/>
              <a:t>4/11/18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4CC15C-F293-1445-8571-4ED61706D2CC}"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94672573"/>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s://www.google.com/webhp?sourceid=chrome-instant&amp;ion=1&amp;espv=2&amp;ie=UTF-8%23q=school+of+life+marx&amp;"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lstStyle/>
          <a:p>
            <a:r>
              <a:rPr lang="en-US" dirty="0" smtClean="0"/>
              <a:t>Cold War</a:t>
            </a:r>
            <a:endParaRPr lang="en-US" dirty="0"/>
          </a:p>
        </p:txBody>
      </p:sp>
      <p:pic>
        <p:nvPicPr>
          <p:cNvPr id="4" name="Picture 3"/>
          <p:cNvPicPr>
            <a:picLocks noChangeAspect="1"/>
          </p:cNvPicPr>
          <p:nvPr/>
        </p:nvPicPr>
        <p:blipFill>
          <a:blip r:embed="rId2"/>
          <a:stretch>
            <a:fillRect/>
          </a:stretch>
        </p:blipFill>
        <p:spPr>
          <a:xfrm>
            <a:off x="1236334" y="2235705"/>
            <a:ext cx="7221866" cy="4659268"/>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30279245"/>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440520" y="101012"/>
            <a:ext cx="5056100" cy="6637938"/>
          </a:xfrm>
          <a:prstGeom prst="rect">
            <a:avLst/>
          </a:prstGeom>
        </p:spPr>
      </p:pic>
      <p:sp>
        <p:nvSpPr>
          <p:cNvPr id="7" name="TextBox 6"/>
          <p:cNvSpPr txBox="1"/>
          <p:nvPr/>
        </p:nvSpPr>
        <p:spPr>
          <a:xfrm>
            <a:off x="5669795" y="1587332"/>
            <a:ext cx="3350797" cy="4031873"/>
          </a:xfrm>
          <a:prstGeom prst="rect">
            <a:avLst/>
          </a:prstGeom>
          <a:noFill/>
        </p:spPr>
        <p:txBody>
          <a:bodyPr wrap="none" rtlCol="0">
            <a:spAutoFit/>
          </a:bodyPr>
          <a:lstStyle/>
          <a:p>
            <a:r>
              <a:rPr lang="en-US" sz="3200" dirty="0" smtClean="0"/>
              <a:t>The Long Telegram</a:t>
            </a:r>
          </a:p>
          <a:p>
            <a:r>
              <a:rPr lang="en-US" sz="3200" dirty="0" smtClean="0"/>
              <a:t>By </a:t>
            </a:r>
            <a:r>
              <a:rPr lang="en-US" sz="3200" dirty="0" smtClean="0"/>
              <a:t> “X”</a:t>
            </a:r>
          </a:p>
          <a:p>
            <a:endParaRPr lang="en-US" sz="3200" dirty="0"/>
          </a:p>
          <a:p>
            <a:endParaRPr lang="en-US" sz="3200" dirty="0" smtClean="0"/>
          </a:p>
          <a:p>
            <a:endParaRPr lang="en-US" sz="3200" dirty="0"/>
          </a:p>
          <a:p>
            <a:endParaRPr lang="en-US" sz="3200" dirty="0" smtClean="0"/>
          </a:p>
          <a:p>
            <a:endParaRPr lang="en-US" sz="3200" dirty="0" smtClean="0"/>
          </a:p>
          <a:p>
            <a:r>
              <a:rPr lang="en-US" sz="3200" dirty="0" smtClean="0"/>
              <a:t>George Kennan</a:t>
            </a:r>
            <a:endParaRPr lang="en-US" sz="3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83068082"/>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755" y="902671"/>
            <a:ext cx="9125057" cy="5110032"/>
          </a:xfrm>
          <a:prstGeom prst="rect">
            <a:avLst/>
          </a:prstGeom>
        </p:spPr>
      </p:pic>
      <p:sp>
        <p:nvSpPr>
          <p:cNvPr id="3" name="TextBox 2"/>
          <p:cNvSpPr txBox="1"/>
          <p:nvPr/>
        </p:nvSpPr>
        <p:spPr>
          <a:xfrm>
            <a:off x="4356123" y="4434193"/>
            <a:ext cx="3133560" cy="923330"/>
          </a:xfrm>
          <a:prstGeom prst="rect">
            <a:avLst/>
          </a:prstGeom>
          <a:noFill/>
        </p:spPr>
        <p:txBody>
          <a:bodyPr wrap="square" rtlCol="0">
            <a:spAutoFit/>
          </a:bodyPr>
          <a:lstStyle/>
          <a:p>
            <a:r>
              <a:rPr lang="en-US" dirty="0" smtClean="0"/>
              <a:t>The  United States adopted Kennan’s policy of containment by 1947.</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3156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074" name="Picture 5" descr="C:\Users\rakesh.jawale\Desktop\HSGEO15_TC_C07_L1_ls04\Image.png">
            <a:hlinkClick r:id="" action="ppaction://hlinkshowjump?jump=nextslide"/>
          </p:cNvPr>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8577" y="-10006"/>
            <a:ext cx="9162577" cy="687515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075" name="Text Box 3">
            <a:hlinkClick r:id="" action="ppaction://hlinkshowjump?jump=nextslide"/>
          </p:cNvPr>
          <p:cNvSpPr txBox="1">
            <a:spLocks noChangeArrowheads="1"/>
          </p:cNvSpPr>
          <p:nvPr/>
        </p:nvSpPr>
        <p:spPr bwMode="auto">
          <a:xfrm>
            <a:off x="110032" y="1430"/>
            <a:ext cx="7101997" cy="4524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b="1">
                <a:solidFill>
                  <a:schemeClr val="bg1"/>
                </a:solidFill>
                <a:latin typeface="Verdana" charset="0"/>
              </a:rPr>
              <a:t>Churchill</a:t>
            </a:r>
            <a:r>
              <a:rPr lang="ja-JP" altLang="en-US" b="1">
                <a:solidFill>
                  <a:schemeClr val="bg1"/>
                </a:solidFill>
                <a:latin typeface="Verdana" charset="0"/>
              </a:rPr>
              <a:t>’</a:t>
            </a:r>
            <a:r>
              <a:rPr lang="en-US" b="1">
                <a:solidFill>
                  <a:schemeClr val="bg1"/>
                </a:solidFill>
                <a:latin typeface="Verdana" charset="0"/>
              </a:rPr>
              <a:t>s Iron Curtain Speech</a:t>
            </a:r>
          </a:p>
        </p:txBody>
      </p:sp>
      <p:sp>
        <p:nvSpPr>
          <p:cNvPr id="3076" name="Text Box 14">
            <a:hlinkClick r:id="" action="ppaction://hlinkshowjump?jump=nextslide"/>
          </p:cNvPr>
          <p:cNvSpPr txBox="1">
            <a:spLocks noChangeArrowheads="1"/>
          </p:cNvSpPr>
          <p:nvPr/>
        </p:nvSpPr>
        <p:spPr bwMode="auto">
          <a:xfrm>
            <a:off x="770217" y="1187787"/>
            <a:ext cx="7722171" cy="520759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dirty="0">
                <a:latin typeface="Verdana" charset="0"/>
              </a:rPr>
              <a:t>From Stettin in the Baltic to Trieste in the Adriatic an ‘</a:t>
            </a:r>
            <a:r>
              <a:rPr lang="en-US" i="1" dirty="0">
                <a:latin typeface="Verdana" charset="0"/>
              </a:rPr>
              <a:t>iron curtain</a:t>
            </a:r>
            <a:r>
              <a:rPr lang="en-US" dirty="0">
                <a:latin typeface="Verdana" charset="0"/>
              </a:rPr>
              <a:t>’ has descended across the Continent. Behind that line lie all the capitals of the ancient states of Central and Eastern Europe. Warsaw, Berlin, Prague, Vienna, Budapest, Belgrade, Bucharest and Sofia; all these famous cities and the populations around them lie in what I must call the </a:t>
            </a:r>
            <a:r>
              <a:rPr lang="en-US" i="1" dirty="0">
                <a:latin typeface="Verdana" charset="0"/>
              </a:rPr>
              <a:t>Soviet sphere</a:t>
            </a:r>
            <a:r>
              <a:rPr lang="en-US" dirty="0">
                <a:latin typeface="Verdana" charset="0"/>
              </a:rPr>
              <a:t>, and all are subject, in one form or another, not only to Soviet influence but to a very high and in </a:t>
            </a:r>
            <a:r>
              <a:rPr lang="en-US" dirty="0" smtClean="0">
                <a:latin typeface="Verdana" charset="0"/>
              </a:rPr>
              <a:t>some cases </a:t>
            </a:r>
            <a:r>
              <a:rPr lang="en-US" i="1" dirty="0">
                <a:latin typeface="Verdana" charset="0"/>
              </a:rPr>
              <a:t>increasing measure of control </a:t>
            </a:r>
            <a:r>
              <a:rPr lang="en-US" dirty="0">
                <a:latin typeface="Verdana" charset="0"/>
              </a:rPr>
              <a:t>from Moscow.</a:t>
            </a:r>
            <a:endParaRPr lang="en-US" sz="2900" b="1" dirty="0">
              <a:solidFill>
                <a:srgbClr val="0070C0"/>
              </a:solidFill>
              <a:latin typeface="Arial" charset="0"/>
            </a:endParaRPr>
          </a:p>
          <a:p>
            <a:pPr algn="r">
              <a:spcBef>
                <a:spcPct val="50000"/>
              </a:spcBef>
            </a:pPr>
            <a:r>
              <a:rPr lang="en-US" sz="1800" dirty="0">
                <a:latin typeface="Verdana" charset="0"/>
              </a:rPr>
              <a:t>—Winston Churchill, Westminster College,</a:t>
            </a:r>
          </a:p>
          <a:p>
            <a:pPr algn="r"/>
            <a:r>
              <a:rPr lang="en-US" sz="1800" dirty="0">
                <a:latin typeface="Verdana" charset="0"/>
              </a:rPr>
              <a:t> Fulton, Missouri, March 5, 1946</a:t>
            </a:r>
          </a:p>
        </p:txBody>
      </p:sp>
      <p:sp>
        <p:nvSpPr>
          <p:cNvPr id="3077" name="Text Box 14">
            <a:hlinkClick r:id="" action="ppaction://hlinkshowjump?jump=nextslide"/>
          </p:cNvPr>
          <p:cNvSpPr txBox="1">
            <a:spLocks noChangeArrowheads="1"/>
          </p:cNvSpPr>
          <p:nvPr/>
        </p:nvSpPr>
        <p:spPr bwMode="auto">
          <a:xfrm>
            <a:off x="610172" y="1147765"/>
            <a:ext cx="360101" cy="52599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sz="2900" b="1">
                <a:solidFill>
                  <a:srgbClr val="0070C0"/>
                </a:solidFill>
                <a:latin typeface="Arial" charset="0"/>
              </a:rPr>
              <a:t>“</a:t>
            </a:r>
          </a:p>
        </p:txBody>
      </p:sp>
      <p:sp>
        <p:nvSpPr>
          <p:cNvPr id="3078" name="Text Box 14">
            <a:hlinkClick r:id="" action="ppaction://hlinkshowjump?jump=nextslide"/>
          </p:cNvPr>
          <p:cNvSpPr txBox="1">
            <a:spLocks noChangeArrowheads="1"/>
          </p:cNvSpPr>
          <p:nvPr/>
        </p:nvSpPr>
        <p:spPr bwMode="auto">
          <a:xfrm>
            <a:off x="7709311" y="4103652"/>
            <a:ext cx="583021" cy="52599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rgbClr val="808080">
                      <a:alpha val="74998"/>
                    </a:srgbClr>
                  </a:outerShdw>
                </a:effectLst>
              </a14:hiddenEffects>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spcBef>
                <a:spcPct val="50000"/>
              </a:spcBef>
            </a:pPr>
            <a:r>
              <a:rPr lang="en-US" sz="2900" b="1">
                <a:solidFill>
                  <a:srgbClr val="0070C0"/>
                </a:solidFill>
                <a:latin typeface="Arial" charset="0"/>
              </a:rPr>
              <a:t>”</a:t>
            </a:r>
            <a:endParaRPr lang="en-US" b="1">
              <a:latin typeface="Verdana"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836063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6667" y="443685"/>
            <a:ext cx="8890868" cy="576791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884763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2824"/>
          </a:xfrm>
          <a:ln>
            <a:solidFill>
              <a:schemeClr val="tx1"/>
            </a:solidFill>
          </a:ln>
        </p:spPr>
        <p:txBody>
          <a:bodyPr/>
          <a:lstStyle/>
          <a:p>
            <a:r>
              <a:rPr lang="en-US" dirty="0" smtClean="0"/>
              <a:t>How did Stalin think?</a:t>
            </a:r>
            <a:endParaRPr lang="en-US" dirty="0"/>
          </a:p>
        </p:txBody>
      </p:sp>
      <p:sp>
        <p:nvSpPr>
          <p:cNvPr id="3" name="Content Placeholder 2"/>
          <p:cNvSpPr>
            <a:spLocks noGrp="1"/>
          </p:cNvSpPr>
          <p:nvPr>
            <p:ph idx="1"/>
          </p:nvPr>
        </p:nvSpPr>
        <p:spPr/>
        <p:txBody>
          <a:bodyPr>
            <a:normAutofit lnSpcReduction="10000"/>
          </a:bodyPr>
          <a:lstStyle/>
          <a:p>
            <a:r>
              <a:rPr lang="en-US" dirty="0" smtClean="0"/>
              <a:t>“It </a:t>
            </a:r>
            <a:r>
              <a:rPr lang="en-US" dirty="0"/>
              <a:t>is enough that the people know there was an election. The people who cast the votes decide nothing. The people who count the votes decide everything</a:t>
            </a:r>
            <a:r>
              <a:rPr lang="en-US" dirty="0" smtClean="0"/>
              <a:t>.”</a:t>
            </a:r>
            <a:endParaRPr lang="en-US" dirty="0"/>
          </a:p>
          <a:p>
            <a:r>
              <a:rPr lang="en-US" dirty="0" smtClean="0"/>
              <a:t>“Ideas </a:t>
            </a:r>
            <a:r>
              <a:rPr lang="en-US" dirty="0"/>
              <a:t>are more powerful than guns. We would not let our enemies have guns, why should we let them have ideas</a:t>
            </a:r>
            <a:r>
              <a:rPr lang="en-US" dirty="0" smtClean="0"/>
              <a:t>.”</a:t>
            </a:r>
            <a:endParaRPr lang="en-US" dirty="0"/>
          </a:p>
          <a:p>
            <a:r>
              <a:rPr lang="en-US" dirty="0" smtClean="0"/>
              <a:t>“Death </a:t>
            </a:r>
            <a:r>
              <a:rPr lang="en-US" dirty="0"/>
              <a:t>is the solution to all problems. No man - no problem</a:t>
            </a:r>
            <a:r>
              <a:rPr lang="en-US" dirty="0" smtClean="0"/>
              <a:t>.”</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360411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3396"/>
            <a:ext cx="7772400" cy="1046039"/>
          </a:xfrm>
        </p:spPr>
        <p:txBody>
          <a:bodyPr/>
          <a:lstStyle/>
          <a:p>
            <a:r>
              <a:rPr lang="en-US" dirty="0" smtClean="0"/>
              <a:t>Cold War</a:t>
            </a:r>
            <a:endParaRPr lang="en-US" dirty="0"/>
          </a:p>
        </p:txBody>
      </p:sp>
      <p:pic>
        <p:nvPicPr>
          <p:cNvPr id="5" name="Picture 4"/>
          <p:cNvPicPr>
            <a:picLocks noChangeAspect="1"/>
          </p:cNvPicPr>
          <p:nvPr/>
        </p:nvPicPr>
        <p:blipFill>
          <a:blip r:embed="rId2"/>
          <a:stretch>
            <a:fillRect/>
          </a:stretch>
        </p:blipFill>
        <p:spPr>
          <a:xfrm>
            <a:off x="1210600" y="1275790"/>
            <a:ext cx="7247600" cy="54357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302792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Explain, if you can, three theaters of the Cold War. You may see more than three, but your textbook authors clearly refer to three theaters.</a:t>
            </a:r>
          </a:p>
          <a:p>
            <a:pPr marL="0" indent="0">
              <a:buNone/>
            </a:pPr>
            <a:endParaRPr lang="en-US" dirty="0"/>
          </a:p>
          <a:p>
            <a:pPr marL="0" indent="0">
              <a:buNone/>
            </a:pPr>
            <a:r>
              <a:rPr lang="en-US" dirty="0" smtClean="0"/>
              <a:t>[“Theaters” are general areas of war. The Civil War in 19</a:t>
            </a:r>
            <a:r>
              <a:rPr lang="en-US" baseline="30000" dirty="0" smtClean="0"/>
              <a:t>th</a:t>
            </a:r>
            <a:r>
              <a:rPr lang="en-US" dirty="0" smtClean="0"/>
              <a:t> century United States had a Eastern and Western (Mississippi River) theater. World War II had the European Theater and the Pacific Theater.]</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649661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Theaters of the Cold War</a:t>
            </a:r>
            <a:endParaRPr lang="en-US" dirty="0"/>
          </a:p>
        </p:txBody>
      </p:sp>
      <p:sp>
        <p:nvSpPr>
          <p:cNvPr id="3" name="Content Placeholder 2"/>
          <p:cNvSpPr>
            <a:spLocks noGrp="1"/>
          </p:cNvSpPr>
          <p:nvPr>
            <p:ph idx="1"/>
          </p:nvPr>
        </p:nvSpPr>
        <p:spPr/>
        <p:txBody>
          <a:bodyPr>
            <a:normAutofit/>
          </a:bodyPr>
          <a:lstStyle/>
          <a:p>
            <a:r>
              <a:rPr lang="en-US" sz="3600" dirty="0" smtClean="0"/>
              <a:t>Europe</a:t>
            </a:r>
          </a:p>
          <a:p>
            <a:r>
              <a:rPr lang="en-US" sz="3600" dirty="0" smtClean="0"/>
              <a:t>Asia</a:t>
            </a:r>
          </a:p>
          <a:p>
            <a:r>
              <a:rPr lang="en-US" sz="3600" dirty="0" smtClean="0"/>
              <a:t>Middle East</a:t>
            </a:r>
            <a:endParaRPr lang="en-US" sz="3600" dirty="0"/>
          </a:p>
        </p:txBody>
      </p:sp>
      <p:pic>
        <p:nvPicPr>
          <p:cNvPr id="4" name="Picture 3"/>
          <p:cNvPicPr>
            <a:picLocks noChangeAspect="1"/>
          </p:cNvPicPr>
          <p:nvPr/>
        </p:nvPicPr>
        <p:blipFill>
          <a:blip r:embed="rId2"/>
          <a:stretch>
            <a:fillRect/>
          </a:stretch>
        </p:blipFill>
        <p:spPr>
          <a:xfrm>
            <a:off x="3336801" y="3015733"/>
            <a:ext cx="5508765" cy="327497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471502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Truman Doctrine</a:t>
            </a:r>
            <a:endParaRPr lang="en-US" dirty="0"/>
          </a:p>
        </p:txBody>
      </p:sp>
      <p:sp>
        <p:nvSpPr>
          <p:cNvPr id="3" name="Content Placeholder 2"/>
          <p:cNvSpPr>
            <a:spLocks noGrp="1"/>
          </p:cNvSpPr>
          <p:nvPr>
            <p:ph idx="1"/>
          </p:nvPr>
        </p:nvSpPr>
        <p:spPr/>
        <p:txBody>
          <a:bodyPr/>
          <a:lstStyle/>
          <a:p>
            <a:r>
              <a:rPr lang="en-US" dirty="0" smtClean="0"/>
              <a:t>Build economies around the world so people will________________________</a:t>
            </a:r>
          </a:p>
          <a:p>
            <a:r>
              <a:rPr lang="en-US" dirty="0" smtClean="0"/>
              <a:t>Fund nations that__________________ ________________________</a:t>
            </a:r>
            <a:endParaRPr lang="en-US" dirty="0"/>
          </a:p>
        </p:txBody>
      </p:sp>
      <p:pic>
        <p:nvPicPr>
          <p:cNvPr id="4" name="Picture 3"/>
          <p:cNvPicPr>
            <a:picLocks noChangeAspect="1"/>
          </p:cNvPicPr>
          <p:nvPr/>
        </p:nvPicPr>
        <p:blipFill>
          <a:blip r:embed="rId3"/>
          <a:stretch>
            <a:fillRect/>
          </a:stretch>
        </p:blipFill>
        <p:spPr>
          <a:xfrm>
            <a:off x="2758581" y="3461013"/>
            <a:ext cx="5553569" cy="3219187"/>
          </a:xfrm>
          <a:prstGeom prst="rect">
            <a:avLst/>
          </a:prstGeom>
        </p:spPr>
      </p:pic>
      <p:sp>
        <p:nvSpPr>
          <p:cNvPr id="5" name="Title 1"/>
          <p:cNvSpPr txBox="1">
            <a:spLocks/>
          </p:cNvSpPr>
          <p:nvPr/>
        </p:nvSpPr>
        <p:spPr>
          <a:xfrm>
            <a:off x="274559" y="3461013"/>
            <a:ext cx="8037591" cy="598425"/>
          </a:xfrm>
          <a:prstGeom prst="rect">
            <a:avLst/>
          </a:prstGeom>
          <a:solidFill>
            <a:schemeClr val="bg1"/>
          </a:solidFill>
          <a:ln>
            <a:solidFill>
              <a:schemeClr val="tx1"/>
            </a:solidFill>
          </a:ln>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Greece and the Dardanelles.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09290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Marshall Plan</a:t>
            </a:r>
            <a:endParaRPr lang="en-US" dirty="0"/>
          </a:p>
        </p:txBody>
      </p:sp>
      <p:sp>
        <p:nvSpPr>
          <p:cNvPr id="3" name="Content Placeholder 2"/>
          <p:cNvSpPr>
            <a:spLocks noGrp="1"/>
          </p:cNvSpPr>
          <p:nvPr>
            <p:ph idx="1"/>
          </p:nvPr>
        </p:nvSpPr>
        <p:spPr/>
        <p:txBody>
          <a:bodyPr>
            <a:normAutofit/>
          </a:bodyPr>
          <a:lstStyle/>
          <a:p>
            <a:r>
              <a:rPr lang="en-US" sz="4000" dirty="0" smtClean="0"/>
              <a:t>Build economies in Europe</a:t>
            </a:r>
          </a:p>
          <a:p>
            <a:r>
              <a:rPr lang="en-US" sz="4000" dirty="0" smtClean="0"/>
              <a:t>Build customers for the United States</a:t>
            </a:r>
            <a:r>
              <a:rPr lang="en-US" sz="4000" dirty="0" smtClean="0"/>
              <a:t> </a:t>
            </a:r>
          </a:p>
          <a:p>
            <a:r>
              <a:rPr lang="en-US" sz="4000" dirty="0" smtClean="0"/>
              <a:t>Stop the spread of communism; “__________” communism</a:t>
            </a:r>
            <a:endParaRPr lang="en-US" sz="40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03608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84230" y="428384"/>
            <a:ext cx="3631081" cy="2723311"/>
          </a:xfrm>
          <a:prstGeom prst="rect">
            <a:avLst/>
          </a:prstGeom>
        </p:spPr>
      </p:pic>
      <p:pic>
        <p:nvPicPr>
          <p:cNvPr id="8" name="Picture 7"/>
          <p:cNvPicPr>
            <a:picLocks noChangeAspect="1"/>
          </p:cNvPicPr>
          <p:nvPr/>
        </p:nvPicPr>
        <p:blipFill>
          <a:blip r:embed="rId3"/>
          <a:stretch>
            <a:fillRect/>
          </a:stretch>
        </p:blipFill>
        <p:spPr>
          <a:xfrm>
            <a:off x="5347465" y="3622158"/>
            <a:ext cx="3628229" cy="2803631"/>
          </a:xfrm>
          <a:prstGeom prst="rect">
            <a:avLst/>
          </a:prstGeom>
        </p:spPr>
      </p:pic>
      <p:pic>
        <p:nvPicPr>
          <p:cNvPr id="9" name="Picture 8"/>
          <p:cNvPicPr>
            <a:picLocks noChangeAspect="1"/>
          </p:cNvPicPr>
          <p:nvPr/>
        </p:nvPicPr>
        <p:blipFill>
          <a:blip r:embed="rId4"/>
          <a:stretch>
            <a:fillRect/>
          </a:stretch>
        </p:blipFill>
        <p:spPr>
          <a:xfrm>
            <a:off x="382514" y="377872"/>
            <a:ext cx="3774644" cy="2916770"/>
          </a:xfrm>
          <a:prstGeom prst="rect">
            <a:avLst/>
          </a:prstGeom>
        </p:spPr>
      </p:pic>
      <p:pic>
        <p:nvPicPr>
          <p:cNvPr id="10" name="Picture 9"/>
          <p:cNvPicPr>
            <a:picLocks noChangeAspect="1"/>
          </p:cNvPicPr>
          <p:nvPr/>
        </p:nvPicPr>
        <p:blipFill>
          <a:blip r:embed="rId5"/>
          <a:stretch>
            <a:fillRect/>
          </a:stretch>
        </p:blipFill>
        <p:spPr>
          <a:xfrm>
            <a:off x="2782405" y="2399029"/>
            <a:ext cx="2749506" cy="2124618"/>
          </a:xfrm>
          <a:prstGeom prst="rect">
            <a:avLst/>
          </a:prstGeom>
        </p:spPr>
      </p:pic>
      <p:sp>
        <p:nvSpPr>
          <p:cNvPr id="11" name="Rectangle 10"/>
          <p:cNvSpPr/>
          <p:nvPr/>
        </p:nvSpPr>
        <p:spPr>
          <a:xfrm>
            <a:off x="382514" y="2702760"/>
            <a:ext cx="2856076" cy="44893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347465" y="2702760"/>
            <a:ext cx="2856076" cy="44893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782405" y="4192062"/>
            <a:ext cx="2856076" cy="33158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82514" y="5783211"/>
            <a:ext cx="8292906" cy="68287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a:blip r:embed="rId6"/>
          <a:stretch>
            <a:fillRect/>
          </a:stretch>
        </p:blipFill>
        <p:spPr>
          <a:xfrm>
            <a:off x="382514" y="3622158"/>
            <a:ext cx="2734333" cy="2650384"/>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25355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8895" y="-47150"/>
            <a:ext cx="8229600" cy="697766"/>
          </a:xfrm>
        </p:spPr>
        <p:txBody>
          <a:bodyPr>
            <a:normAutofit fontScale="90000"/>
          </a:bodyPr>
          <a:lstStyle/>
          <a:p>
            <a:pPr algn="l"/>
            <a:r>
              <a:rPr lang="en-US" dirty="0"/>
              <a:t>Berlin </a:t>
            </a:r>
            <a:r>
              <a:rPr lang="en-US" dirty="0" err="1" smtClean="0"/>
              <a:t>Airlift_June</a:t>
            </a:r>
            <a:r>
              <a:rPr lang="en-US" dirty="0" smtClean="0"/>
              <a:t> </a:t>
            </a:r>
            <a:r>
              <a:rPr lang="en-US" dirty="0"/>
              <a:t>1948 to May </a:t>
            </a:r>
            <a:r>
              <a:rPr lang="en-US" dirty="0" smtClean="0"/>
              <a:t>1949</a:t>
            </a:r>
            <a:endParaRPr lang="en-US" dirty="0"/>
          </a:p>
        </p:txBody>
      </p:sp>
      <p:pic>
        <p:nvPicPr>
          <p:cNvPr id="4" name="Picture 3"/>
          <p:cNvPicPr>
            <a:picLocks noChangeAspect="1"/>
          </p:cNvPicPr>
          <p:nvPr/>
        </p:nvPicPr>
        <p:blipFill>
          <a:blip r:embed="rId3"/>
          <a:stretch>
            <a:fillRect/>
          </a:stretch>
        </p:blipFill>
        <p:spPr>
          <a:xfrm>
            <a:off x="457199" y="1278611"/>
            <a:ext cx="3557193" cy="2848589"/>
          </a:xfrm>
          <a:prstGeom prst="rect">
            <a:avLst/>
          </a:prstGeom>
        </p:spPr>
      </p:pic>
      <p:pic>
        <p:nvPicPr>
          <p:cNvPr id="5" name="Picture 4"/>
          <p:cNvPicPr>
            <a:picLocks noChangeAspect="1"/>
          </p:cNvPicPr>
          <p:nvPr/>
        </p:nvPicPr>
        <p:blipFill>
          <a:blip r:embed="rId4"/>
          <a:stretch>
            <a:fillRect/>
          </a:stretch>
        </p:blipFill>
        <p:spPr>
          <a:xfrm>
            <a:off x="4421774" y="3531932"/>
            <a:ext cx="4046721" cy="3086215"/>
          </a:xfrm>
          <a:prstGeom prst="rect">
            <a:avLst/>
          </a:prstGeom>
        </p:spPr>
      </p:pic>
      <p:pic>
        <p:nvPicPr>
          <p:cNvPr id="6" name="Picture 5"/>
          <p:cNvPicPr>
            <a:picLocks noChangeAspect="1"/>
          </p:cNvPicPr>
          <p:nvPr/>
        </p:nvPicPr>
        <p:blipFill>
          <a:blip r:embed="rId5"/>
          <a:stretch>
            <a:fillRect/>
          </a:stretch>
        </p:blipFill>
        <p:spPr>
          <a:xfrm>
            <a:off x="5905500" y="610932"/>
            <a:ext cx="2781300" cy="2921000"/>
          </a:xfrm>
          <a:prstGeom prst="rect">
            <a:avLst/>
          </a:prstGeom>
        </p:spPr>
      </p:pic>
      <p:pic>
        <p:nvPicPr>
          <p:cNvPr id="7" name="Picture 6"/>
          <p:cNvPicPr>
            <a:picLocks noChangeAspect="1"/>
          </p:cNvPicPr>
          <p:nvPr/>
        </p:nvPicPr>
        <p:blipFill>
          <a:blip r:embed="rId6"/>
          <a:stretch>
            <a:fillRect/>
          </a:stretch>
        </p:blipFill>
        <p:spPr>
          <a:xfrm>
            <a:off x="559992" y="4268647"/>
            <a:ext cx="3454400" cy="2349500"/>
          </a:xfrm>
          <a:prstGeom prst="rect">
            <a:avLst/>
          </a:prstGeom>
        </p:spPr>
      </p:pic>
      <p:sp>
        <p:nvSpPr>
          <p:cNvPr id="10" name="Title 1"/>
          <p:cNvSpPr txBox="1">
            <a:spLocks/>
          </p:cNvSpPr>
          <p:nvPr/>
        </p:nvSpPr>
        <p:spPr>
          <a:xfrm>
            <a:off x="4303501" y="892905"/>
            <a:ext cx="1601999" cy="2500130"/>
          </a:xfrm>
          <a:prstGeom prst="rect">
            <a:avLst/>
          </a:prstGeom>
          <a:solidFill>
            <a:schemeClr val="bg1"/>
          </a:solidFill>
          <a:ln>
            <a:solidFill>
              <a:schemeClr val="tx1"/>
            </a:solidFill>
          </a:ln>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t>Truman and Stalin faced off.</a:t>
            </a:r>
            <a:endParaRPr lang="en-US" sz="3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23808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9447" y="1153046"/>
            <a:ext cx="8606537" cy="3442615"/>
          </a:xfrm>
          <a:prstGeom prst="rect">
            <a:avLst/>
          </a:prstGeom>
        </p:spPr>
      </p:pic>
      <p:sp>
        <p:nvSpPr>
          <p:cNvPr id="5" name="Title 1"/>
          <p:cNvSpPr txBox="1">
            <a:spLocks/>
          </p:cNvSpPr>
          <p:nvPr/>
        </p:nvSpPr>
        <p:spPr>
          <a:xfrm>
            <a:off x="274559" y="314180"/>
            <a:ext cx="8279025" cy="805085"/>
          </a:xfrm>
          <a:prstGeom prst="rect">
            <a:avLst/>
          </a:prstGeom>
          <a:solidFill>
            <a:schemeClr val="bg1"/>
          </a:solidFill>
          <a:ln>
            <a:solidFill>
              <a:schemeClr val="tx1"/>
            </a:solidFill>
          </a:ln>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North Atlantic Treaty Organization</a:t>
            </a:r>
            <a:endParaRPr lang="en-US" dirty="0"/>
          </a:p>
        </p:txBody>
      </p:sp>
      <p:sp>
        <p:nvSpPr>
          <p:cNvPr id="6" name="Title 1"/>
          <p:cNvSpPr txBox="1">
            <a:spLocks/>
          </p:cNvSpPr>
          <p:nvPr/>
        </p:nvSpPr>
        <p:spPr>
          <a:xfrm>
            <a:off x="274559" y="4917923"/>
            <a:ext cx="8431425" cy="1536665"/>
          </a:xfrm>
          <a:prstGeom prst="rect">
            <a:avLst/>
          </a:prstGeom>
          <a:solidFill>
            <a:schemeClr val="bg1"/>
          </a:solidFill>
          <a:ln>
            <a:solidFill>
              <a:schemeClr val="tx1"/>
            </a:solidFill>
          </a:ln>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Established April 1949.</a:t>
            </a:r>
          </a:p>
          <a:p>
            <a:r>
              <a:rPr lang="en-US" dirty="0" smtClean="0"/>
              <a:t>The “free” world against communist dictators.</a:t>
            </a:r>
          </a:p>
          <a:p>
            <a:r>
              <a:rPr lang="en-US" dirty="0" smtClean="0"/>
              <a:t>USSR formed the Warsaw Pact.</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009214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547045" y="0"/>
            <a:ext cx="5596955" cy="6658828"/>
          </a:xfrm>
          <a:prstGeom prst="rect">
            <a:avLst/>
          </a:prstGeom>
        </p:spPr>
      </p:pic>
      <p:sp>
        <p:nvSpPr>
          <p:cNvPr id="6" name="Rectangle 5"/>
          <p:cNvSpPr/>
          <p:nvPr/>
        </p:nvSpPr>
        <p:spPr>
          <a:xfrm>
            <a:off x="291442" y="270677"/>
            <a:ext cx="3255603" cy="1873912"/>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smtClean="0">
                <a:solidFill>
                  <a:schemeClr val="tx1"/>
                </a:solidFill>
              </a:rPr>
              <a:t>The Middle East Theater of the Cold War</a:t>
            </a:r>
            <a:endParaRPr lang="en-US" sz="3600" dirty="0">
              <a:solidFill>
                <a:schemeClr val="tx1"/>
              </a:solidFill>
            </a:endParaRPr>
          </a:p>
        </p:txBody>
      </p:sp>
      <p:sp>
        <p:nvSpPr>
          <p:cNvPr id="7" name="Rectangle 6"/>
          <p:cNvSpPr/>
          <p:nvPr/>
        </p:nvSpPr>
        <p:spPr>
          <a:xfrm>
            <a:off x="291442" y="2338632"/>
            <a:ext cx="3255603" cy="1679870"/>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dirty="0" smtClean="0">
                <a:solidFill>
                  <a:schemeClr val="tx1"/>
                </a:solidFill>
              </a:rPr>
              <a:t>-dry</a:t>
            </a:r>
          </a:p>
          <a:p>
            <a:r>
              <a:rPr lang="en-US" sz="3600" dirty="0" smtClean="0">
                <a:solidFill>
                  <a:schemeClr val="tx1"/>
                </a:solidFill>
              </a:rPr>
              <a:t>-low population </a:t>
            </a:r>
          </a:p>
          <a:p>
            <a:r>
              <a:rPr lang="en-US" sz="3600" dirty="0" smtClean="0">
                <a:solidFill>
                  <a:schemeClr val="tx1"/>
                </a:solidFill>
              </a:rPr>
              <a:t>-oil</a:t>
            </a:r>
            <a:endParaRPr lang="en-US" sz="3600" dirty="0">
              <a:solidFill>
                <a:schemeClr val="tx1"/>
              </a:solidFill>
            </a:endParaRPr>
          </a:p>
        </p:txBody>
      </p:sp>
      <p:cxnSp>
        <p:nvCxnSpPr>
          <p:cNvPr id="9" name="Straight Arrow Connector 8"/>
          <p:cNvCxnSpPr/>
          <p:nvPr/>
        </p:nvCxnSpPr>
        <p:spPr>
          <a:xfrm flipH="1">
            <a:off x="7910575" y="478889"/>
            <a:ext cx="895144" cy="1665700"/>
          </a:xfrm>
          <a:prstGeom prst="straightConnector1">
            <a:avLst/>
          </a:prstGeom>
          <a:ln w="762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91442" y="4747246"/>
            <a:ext cx="3255603" cy="1728163"/>
          </a:xfrm>
          <a:prstGeom prst="rect">
            <a:avLst/>
          </a:prstGeom>
          <a:solidFill>
            <a:schemeClr val="tx2">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3200" dirty="0" smtClean="0">
                <a:solidFill>
                  <a:schemeClr val="tx1"/>
                </a:solidFill>
              </a:rPr>
              <a:t>-</a:t>
            </a:r>
            <a:r>
              <a:rPr lang="en-US" sz="3200" dirty="0" err="1" smtClean="0">
                <a:solidFill>
                  <a:schemeClr val="tx1"/>
                </a:solidFill>
              </a:rPr>
              <a:t>Mossedegh</a:t>
            </a:r>
            <a:r>
              <a:rPr lang="en-US" sz="3200" dirty="0" smtClean="0">
                <a:solidFill>
                  <a:schemeClr val="tx1"/>
                </a:solidFill>
              </a:rPr>
              <a:t>.</a:t>
            </a:r>
          </a:p>
          <a:p>
            <a:r>
              <a:rPr lang="en-US" sz="3200" dirty="0" smtClean="0">
                <a:solidFill>
                  <a:schemeClr val="tx1"/>
                </a:solidFill>
              </a:rPr>
              <a:t>-Nationalize oil.</a:t>
            </a:r>
          </a:p>
          <a:p>
            <a:r>
              <a:rPr lang="en-US" sz="3200" dirty="0" smtClean="0">
                <a:solidFill>
                  <a:schemeClr val="tx1"/>
                </a:solidFill>
              </a:rPr>
              <a:t>-</a:t>
            </a:r>
            <a:r>
              <a:rPr lang="en-US" sz="3200" dirty="0">
                <a:solidFill>
                  <a:schemeClr val="tx1"/>
                </a:solidFill>
              </a:rPr>
              <a:t>P</a:t>
            </a:r>
            <a:r>
              <a:rPr lang="en-US" sz="3200" dirty="0" smtClean="0">
                <a:solidFill>
                  <a:schemeClr val="tx1"/>
                </a:solidFill>
              </a:rPr>
              <a:t>ushed out</a:t>
            </a:r>
            <a:r>
              <a:rPr lang="en-US" sz="3200" dirty="0" smtClean="0">
                <a:solidFill>
                  <a:schemeClr val="tx1"/>
                </a:solidFill>
              </a:rPr>
              <a:t>. CIA.</a:t>
            </a:r>
            <a:endParaRPr lang="en-US" sz="36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46275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a:solidFill>
              <a:schemeClr val="tx1"/>
            </a:solidFill>
          </a:ln>
        </p:spPr>
        <p:txBody>
          <a:bodyPr/>
          <a:lstStyle/>
          <a:p>
            <a:r>
              <a:rPr lang="en-US" dirty="0" smtClean="0"/>
              <a:t>Asian Theater of the Cold War</a:t>
            </a:r>
            <a:endParaRPr lang="en-US" dirty="0"/>
          </a:p>
        </p:txBody>
      </p:sp>
      <p:sp>
        <p:nvSpPr>
          <p:cNvPr id="5" name="TextBox 4"/>
          <p:cNvSpPr txBox="1"/>
          <p:nvPr/>
        </p:nvSpPr>
        <p:spPr>
          <a:xfrm>
            <a:off x="457200" y="1712793"/>
            <a:ext cx="4363895" cy="584776"/>
          </a:xfrm>
          <a:prstGeom prst="rect">
            <a:avLst/>
          </a:prstGeom>
          <a:noFill/>
        </p:spPr>
        <p:txBody>
          <a:bodyPr wrap="none" rtlCol="0">
            <a:spAutoFit/>
          </a:bodyPr>
          <a:lstStyle/>
          <a:p>
            <a:r>
              <a:rPr lang="en-US" sz="3200" dirty="0" smtClean="0"/>
              <a:t>Mao vs. Chiang Kai </a:t>
            </a:r>
            <a:r>
              <a:rPr lang="en-US" sz="3200" dirty="0" err="1" smtClean="0"/>
              <a:t>Shek</a:t>
            </a:r>
            <a:endParaRPr lang="en-US" sz="3200" dirty="0"/>
          </a:p>
        </p:txBody>
      </p:sp>
      <p:sp>
        <p:nvSpPr>
          <p:cNvPr id="6" name="TextBox 5"/>
          <p:cNvSpPr txBox="1"/>
          <p:nvPr/>
        </p:nvSpPr>
        <p:spPr>
          <a:xfrm>
            <a:off x="457200" y="2484043"/>
            <a:ext cx="4903105" cy="584776"/>
          </a:xfrm>
          <a:prstGeom prst="rect">
            <a:avLst/>
          </a:prstGeom>
          <a:noFill/>
        </p:spPr>
        <p:txBody>
          <a:bodyPr wrap="none" rtlCol="0">
            <a:spAutoFit/>
          </a:bodyPr>
          <a:lstStyle/>
          <a:p>
            <a:r>
              <a:rPr lang="en-US" sz="3200" dirty="0" smtClean="0"/>
              <a:t>North Korea vs. South Korea</a:t>
            </a:r>
            <a:endParaRPr lang="en-US" sz="3200" dirty="0"/>
          </a:p>
        </p:txBody>
      </p:sp>
      <p:sp>
        <p:nvSpPr>
          <p:cNvPr id="7" name="TextBox 6"/>
          <p:cNvSpPr txBox="1"/>
          <p:nvPr/>
        </p:nvSpPr>
        <p:spPr>
          <a:xfrm>
            <a:off x="457200" y="4116533"/>
            <a:ext cx="3884397" cy="584776"/>
          </a:xfrm>
          <a:prstGeom prst="rect">
            <a:avLst/>
          </a:prstGeom>
          <a:noFill/>
        </p:spPr>
        <p:txBody>
          <a:bodyPr wrap="none" rtlCol="0">
            <a:spAutoFit/>
          </a:bodyPr>
          <a:lstStyle/>
          <a:p>
            <a:r>
              <a:rPr lang="en-US" sz="3200" dirty="0" smtClean="0"/>
              <a:t>China vs. Soviet Union</a:t>
            </a:r>
            <a:endParaRPr lang="en-US" sz="3200" dirty="0"/>
          </a:p>
        </p:txBody>
      </p:sp>
      <p:sp>
        <p:nvSpPr>
          <p:cNvPr id="8" name="TextBox 7"/>
          <p:cNvSpPr txBox="1"/>
          <p:nvPr/>
        </p:nvSpPr>
        <p:spPr>
          <a:xfrm>
            <a:off x="457200" y="3239369"/>
            <a:ext cx="3349795" cy="584776"/>
          </a:xfrm>
          <a:prstGeom prst="rect">
            <a:avLst/>
          </a:prstGeom>
          <a:noFill/>
        </p:spPr>
        <p:txBody>
          <a:bodyPr wrap="none" rtlCol="0">
            <a:spAutoFit/>
          </a:bodyPr>
          <a:lstStyle/>
          <a:p>
            <a:r>
              <a:rPr lang="en-US" sz="3200" dirty="0" smtClean="0"/>
              <a:t>Vietnam vs. France</a:t>
            </a:r>
            <a:endParaRPr lang="en-US" sz="3200" dirty="0"/>
          </a:p>
        </p:txBody>
      </p:sp>
      <p:sp>
        <p:nvSpPr>
          <p:cNvPr id="9" name="TextBox 8"/>
          <p:cNvSpPr txBox="1"/>
          <p:nvPr/>
        </p:nvSpPr>
        <p:spPr>
          <a:xfrm>
            <a:off x="457200" y="4851037"/>
            <a:ext cx="5191445" cy="584776"/>
          </a:xfrm>
          <a:prstGeom prst="rect">
            <a:avLst/>
          </a:prstGeom>
          <a:noFill/>
        </p:spPr>
        <p:txBody>
          <a:bodyPr wrap="none" rtlCol="0">
            <a:spAutoFit/>
          </a:bodyPr>
          <a:lstStyle/>
          <a:p>
            <a:r>
              <a:rPr lang="en-US" sz="3200" dirty="0" smtClean="0"/>
              <a:t>United States vs. Soviet Union</a:t>
            </a:r>
            <a:endParaRPr lang="en-US" sz="3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23761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in China</a:t>
            </a:r>
            <a:endParaRPr lang="en-US" dirty="0"/>
          </a:p>
        </p:txBody>
      </p:sp>
      <p:pic>
        <p:nvPicPr>
          <p:cNvPr id="7" name="Picture 6"/>
          <p:cNvPicPr>
            <a:picLocks noChangeAspect="1"/>
          </p:cNvPicPr>
          <p:nvPr/>
        </p:nvPicPr>
        <p:blipFill>
          <a:blip r:embed="rId3"/>
          <a:stretch>
            <a:fillRect/>
          </a:stretch>
        </p:blipFill>
        <p:spPr>
          <a:xfrm>
            <a:off x="457200" y="1392382"/>
            <a:ext cx="2463800" cy="3289300"/>
          </a:xfrm>
          <a:prstGeom prst="rect">
            <a:avLst/>
          </a:prstGeom>
        </p:spPr>
      </p:pic>
      <p:pic>
        <p:nvPicPr>
          <p:cNvPr id="8" name="Picture 7"/>
          <p:cNvPicPr>
            <a:picLocks noChangeAspect="1"/>
          </p:cNvPicPr>
          <p:nvPr/>
        </p:nvPicPr>
        <p:blipFill>
          <a:blip r:embed="rId4"/>
          <a:stretch>
            <a:fillRect/>
          </a:stretch>
        </p:blipFill>
        <p:spPr>
          <a:xfrm>
            <a:off x="6270489" y="1417638"/>
            <a:ext cx="2641600" cy="2165246"/>
          </a:xfrm>
          <a:prstGeom prst="rect">
            <a:avLst/>
          </a:prstGeom>
        </p:spPr>
      </p:pic>
      <p:pic>
        <p:nvPicPr>
          <p:cNvPr id="9" name="Picture 8" descr="Conflict.pdf"/>
          <p:cNvPicPr>
            <a:picLocks noChangeAspect="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921000" y="1879031"/>
            <a:ext cx="3349489" cy="2588241"/>
          </a:xfrm>
          <a:prstGeom prst="rect">
            <a:avLst/>
          </a:prstGeom>
        </p:spPr>
      </p:pic>
      <p:sp>
        <p:nvSpPr>
          <p:cNvPr id="10" name="TextBox 9"/>
          <p:cNvSpPr txBox="1"/>
          <p:nvPr/>
        </p:nvSpPr>
        <p:spPr>
          <a:xfrm>
            <a:off x="457200" y="4965937"/>
            <a:ext cx="8686800" cy="2062103"/>
          </a:xfrm>
          <a:prstGeom prst="rect">
            <a:avLst/>
          </a:prstGeom>
          <a:noFill/>
        </p:spPr>
        <p:txBody>
          <a:bodyPr wrap="square" rtlCol="0">
            <a:spAutoFit/>
          </a:bodyPr>
          <a:lstStyle/>
          <a:p>
            <a:r>
              <a:rPr lang="en-US" sz="3200" dirty="0" smtClean="0"/>
              <a:t>-The </a:t>
            </a:r>
            <a:r>
              <a:rPr lang="en-US" sz="3200" dirty="0"/>
              <a:t>communist Mao ultimately defeated the “friend of the West,” Chiang Kai </a:t>
            </a:r>
            <a:r>
              <a:rPr lang="en-US" sz="3200" dirty="0" err="1" smtClean="0"/>
              <a:t>Shek</a:t>
            </a:r>
            <a:r>
              <a:rPr lang="en-US" sz="3200" dirty="0" smtClean="0"/>
              <a:t>.</a:t>
            </a:r>
          </a:p>
          <a:p>
            <a:r>
              <a:rPr lang="en-US" sz="3200" dirty="0" smtClean="0"/>
              <a:t>-Mao became dictator in 1949. Died 1976</a:t>
            </a:r>
          </a:p>
          <a:p>
            <a:endParaRPr lang="en-US" sz="32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506985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Taiwan</a:t>
            </a:r>
            <a:endParaRPr lang="en-US" dirty="0"/>
          </a:p>
        </p:txBody>
      </p:sp>
      <p:pic>
        <p:nvPicPr>
          <p:cNvPr id="4" name="Picture 3"/>
          <p:cNvPicPr>
            <a:picLocks noChangeAspect="1"/>
          </p:cNvPicPr>
          <p:nvPr/>
        </p:nvPicPr>
        <p:blipFill>
          <a:blip r:embed="rId2"/>
          <a:stretch>
            <a:fillRect/>
          </a:stretch>
        </p:blipFill>
        <p:spPr>
          <a:xfrm>
            <a:off x="1519662" y="1644879"/>
            <a:ext cx="6703171" cy="4868083"/>
          </a:xfrm>
          <a:prstGeom prst="rect">
            <a:avLst/>
          </a:prstGeom>
        </p:spPr>
      </p:pic>
      <p:cxnSp>
        <p:nvCxnSpPr>
          <p:cNvPr id="6" name="Straight Arrow Connector 5"/>
          <p:cNvCxnSpPr/>
          <p:nvPr/>
        </p:nvCxnSpPr>
        <p:spPr>
          <a:xfrm flipV="1">
            <a:off x="3124200" y="4030133"/>
            <a:ext cx="1651000" cy="1346201"/>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2108201" y="5376333"/>
            <a:ext cx="1015999" cy="923330"/>
          </a:xfrm>
          <a:prstGeom prst="rect">
            <a:avLst/>
          </a:prstGeom>
          <a:noFill/>
        </p:spPr>
        <p:txBody>
          <a:bodyPr wrap="square" rtlCol="0">
            <a:spAutoFit/>
          </a:bodyPr>
          <a:lstStyle/>
          <a:p>
            <a:r>
              <a:rPr lang="en-US" dirty="0" smtClean="0"/>
              <a:t>Taiwan,</a:t>
            </a:r>
          </a:p>
          <a:p>
            <a:r>
              <a:rPr lang="en-US" dirty="0"/>
              <a:t>f</a:t>
            </a:r>
            <a:r>
              <a:rPr lang="en-US" dirty="0" smtClean="0"/>
              <a:t>ormerly Formosa</a:t>
            </a:r>
            <a:endParaRPr lang="en-US" dirty="0"/>
          </a:p>
        </p:txBody>
      </p:sp>
      <p:sp>
        <p:nvSpPr>
          <p:cNvPr id="8" name="Rectangle 7"/>
          <p:cNvSpPr/>
          <p:nvPr/>
        </p:nvSpPr>
        <p:spPr>
          <a:xfrm>
            <a:off x="2980267" y="3005667"/>
            <a:ext cx="1210733" cy="381000"/>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Mao</a:t>
            </a:r>
            <a:endParaRPr lang="en-US" dirty="0">
              <a:solidFill>
                <a:schemeClr val="tx1"/>
              </a:solidFill>
            </a:endParaRPr>
          </a:p>
        </p:txBody>
      </p:sp>
      <p:sp>
        <p:nvSpPr>
          <p:cNvPr id="9" name="Rectangle 8"/>
          <p:cNvSpPr/>
          <p:nvPr/>
        </p:nvSpPr>
        <p:spPr>
          <a:xfrm>
            <a:off x="5020734" y="3704167"/>
            <a:ext cx="1811866" cy="397934"/>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Chiang Kai-Shek</a:t>
            </a:r>
            <a:endParaRPr lang="en-US" dirty="0">
              <a:solidFill>
                <a:schemeClr val="tx1"/>
              </a:solidFill>
            </a:endParaRPr>
          </a:p>
        </p:txBody>
      </p:sp>
      <p:cxnSp>
        <p:nvCxnSpPr>
          <p:cNvPr id="11" name="Straight Connector 10"/>
          <p:cNvCxnSpPr/>
          <p:nvPr/>
        </p:nvCxnSpPr>
        <p:spPr>
          <a:xfrm flipV="1">
            <a:off x="6697133" y="2709332"/>
            <a:ext cx="728134" cy="994835"/>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6917267" y="2091267"/>
            <a:ext cx="1260529" cy="618064"/>
          </a:xfrm>
          <a:prstGeom prst="rect">
            <a:avLst/>
          </a:prstGeom>
          <a:solidFill>
            <a:schemeClr val="accent1">
              <a:lumMod val="40000"/>
              <a:lumOff val="6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United States</a:t>
            </a:r>
            <a:endParaRPr lang="en-US" dirty="0">
              <a:solidFill>
                <a:schemeClr val="tx1"/>
              </a:solidFill>
            </a:endParaRPr>
          </a:p>
        </p:txBody>
      </p:sp>
      <p:cxnSp>
        <p:nvCxnSpPr>
          <p:cNvPr id="14" name="Straight Connector 13"/>
          <p:cNvCxnSpPr/>
          <p:nvPr/>
        </p:nvCxnSpPr>
        <p:spPr>
          <a:xfrm>
            <a:off x="2887133" y="2673971"/>
            <a:ext cx="313266" cy="330201"/>
          </a:xfrm>
          <a:prstGeom prst="line">
            <a:avLst/>
          </a:prstGeom>
          <a:ln w="38100" cmpd="sng">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1608668" y="2091267"/>
            <a:ext cx="1278466" cy="582704"/>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USSR</a:t>
            </a:r>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62118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410134" y="807955"/>
            <a:ext cx="6474860" cy="4126681"/>
          </a:xfrm>
          <a:prstGeom prst="rect">
            <a:avLst/>
          </a:prstGeom>
        </p:spPr>
      </p:pic>
      <p:sp>
        <p:nvSpPr>
          <p:cNvPr id="4" name="TextBox 3"/>
          <p:cNvSpPr txBox="1"/>
          <p:nvPr/>
        </p:nvSpPr>
        <p:spPr>
          <a:xfrm>
            <a:off x="2188857" y="5163671"/>
            <a:ext cx="4651922" cy="769441"/>
          </a:xfrm>
          <a:prstGeom prst="rect">
            <a:avLst/>
          </a:prstGeom>
          <a:noFill/>
        </p:spPr>
        <p:txBody>
          <a:bodyPr wrap="square" rtlCol="0">
            <a:spAutoFit/>
          </a:bodyPr>
          <a:lstStyle/>
          <a:p>
            <a:r>
              <a:rPr lang="en-US" sz="4400" dirty="0" smtClean="0"/>
              <a:t>Is anyone smiling?</a:t>
            </a:r>
            <a:endParaRPr lang="en-US" sz="2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00921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communism?</a:t>
            </a:r>
            <a:endParaRPr lang="en-US" dirty="0"/>
          </a:p>
        </p:txBody>
      </p:sp>
      <p:sp>
        <p:nvSpPr>
          <p:cNvPr id="3" name="Content Placeholder 2"/>
          <p:cNvSpPr>
            <a:spLocks noGrp="1"/>
          </p:cNvSpPr>
          <p:nvPr>
            <p:ph idx="1"/>
          </p:nvPr>
        </p:nvSpPr>
        <p:spPr/>
        <p:txBody>
          <a:bodyPr/>
          <a:lstStyle/>
          <a:p>
            <a:r>
              <a:rPr lang="en-US" smtClean="0"/>
              <a:t>School </a:t>
            </a:r>
            <a:r>
              <a:rPr lang="en-US" dirty="0" smtClean="0"/>
              <a:t>of Life on  Marx </a:t>
            </a:r>
            <a:r>
              <a:rPr lang="en-US" dirty="0" smtClean="0"/>
              <a:t> </a:t>
            </a:r>
          </a:p>
          <a:p>
            <a:r>
              <a:rPr lang="en-US" dirty="0" smtClean="0">
                <a:hlinkClick r:id="rId3"/>
              </a:rPr>
              <a:t>https</a:t>
            </a:r>
            <a:r>
              <a:rPr lang="en-US" dirty="0" smtClean="0">
                <a:hlinkClick r:id="rId3"/>
              </a:rPr>
              <a:t>://www.google.com/webhp?sourceid=chrome-instant&amp;ion=1&amp;espv=2&amp;ie=UTF-8#q=school+of+life+marx</a:t>
            </a:r>
            <a:r>
              <a:rPr lang="en-US" dirty="0" smtClean="0">
                <a:hlinkClick r:id="rId3"/>
              </a:rPr>
              <a:t>&amp;</a:t>
            </a:r>
            <a:endParaRPr lang="en-US" dirty="0" smtClean="0"/>
          </a:p>
          <a:p>
            <a:r>
              <a:rPr lang="en-US" dirty="0" smtClean="0"/>
              <a:t>Capitalism</a:t>
            </a:r>
          </a:p>
          <a:p>
            <a:r>
              <a:rPr lang="en-US" dirty="0" smtClean="0"/>
              <a:t>https://</a:t>
            </a:r>
            <a:r>
              <a:rPr lang="en-US" dirty="0" err="1" smtClean="0"/>
              <a:t>www.youtube.com/watch?v</a:t>
            </a:r>
            <a:r>
              <a:rPr lang="en-US" dirty="0" smtClean="0"/>
              <a:t>=dIuaW9YWqEU</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20219" y="186206"/>
            <a:ext cx="3784600" cy="2146300"/>
          </a:xfrm>
          <a:prstGeom prst="rect">
            <a:avLst/>
          </a:prstGeom>
        </p:spPr>
      </p:pic>
      <p:pic>
        <p:nvPicPr>
          <p:cNvPr id="5" name="Picture 4"/>
          <p:cNvPicPr>
            <a:picLocks noChangeAspect="1"/>
          </p:cNvPicPr>
          <p:nvPr/>
        </p:nvPicPr>
        <p:blipFill>
          <a:blip r:embed="rId4"/>
          <a:stretch>
            <a:fillRect/>
          </a:stretch>
        </p:blipFill>
        <p:spPr>
          <a:xfrm>
            <a:off x="4711700" y="661951"/>
            <a:ext cx="3390900" cy="2400300"/>
          </a:xfrm>
          <a:prstGeom prst="rect">
            <a:avLst/>
          </a:prstGeom>
        </p:spPr>
      </p:pic>
      <p:pic>
        <p:nvPicPr>
          <p:cNvPr id="6" name="Picture 5"/>
          <p:cNvPicPr>
            <a:picLocks noChangeAspect="1"/>
          </p:cNvPicPr>
          <p:nvPr/>
        </p:nvPicPr>
        <p:blipFill>
          <a:blip r:embed="rId5"/>
          <a:stretch>
            <a:fillRect/>
          </a:stretch>
        </p:blipFill>
        <p:spPr>
          <a:xfrm>
            <a:off x="968372" y="3282330"/>
            <a:ext cx="3989640" cy="2393784"/>
          </a:xfrm>
          <a:prstGeom prst="rect">
            <a:avLst/>
          </a:prstGeom>
        </p:spPr>
      </p:pic>
      <p:pic>
        <p:nvPicPr>
          <p:cNvPr id="8" name="Picture 7"/>
          <p:cNvPicPr>
            <a:picLocks noChangeAspect="1"/>
          </p:cNvPicPr>
          <p:nvPr/>
        </p:nvPicPr>
        <p:blipFill>
          <a:blip r:embed="rId6"/>
          <a:stretch>
            <a:fillRect/>
          </a:stretch>
        </p:blipFill>
        <p:spPr>
          <a:xfrm>
            <a:off x="4958985" y="4222661"/>
            <a:ext cx="3739803" cy="2488669"/>
          </a:xfrm>
          <a:prstGeom prst="rect">
            <a:avLst/>
          </a:prstGeom>
        </p:spPr>
      </p:pic>
      <p:sp>
        <p:nvSpPr>
          <p:cNvPr id="9" name="TextBox 8"/>
          <p:cNvSpPr txBox="1"/>
          <p:nvPr/>
        </p:nvSpPr>
        <p:spPr>
          <a:xfrm>
            <a:off x="413566" y="6249665"/>
            <a:ext cx="4298134" cy="461665"/>
          </a:xfrm>
          <a:prstGeom prst="rect">
            <a:avLst/>
          </a:prstGeom>
          <a:noFill/>
        </p:spPr>
        <p:txBody>
          <a:bodyPr wrap="none" rtlCol="0">
            <a:spAutoFit/>
          </a:bodyPr>
          <a:lstStyle/>
          <a:p>
            <a:r>
              <a:rPr lang="en-US" sz="2400" dirty="0" smtClean="0"/>
              <a:t>United </a:t>
            </a:r>
            <a:r>
              <a:rPr lang="en-US" sz="2400" dirty="0" smtClean="0"/>
              <a:t>Nations established </a:t>
            </a:r>
            <a:r>
              <a:rPr lang="en-US" sz="2400" dirty="0" smtClean="0"/>
              <a:t>1944</a:t>
            </a:r>
            <a:r>
              <a:rPr lang="en-US" dirty="0" smtClean="0"/>
              <a:t>.</a:t>
            </a:r>
            <a:endParaRPr lang="en-US" dirty="0"/>
          </a:p>
        </p:txBody>
      </p:sp>
      <p:sp>
        <p:nvSpPr>
          <p:cNvPr id="7" name="TextBox 6"/>
          <p:cNvSpPr txBox="1"/>
          <p:nvPr/>
        </p:nvSpPr>
        <p:spPr>
          <a:xfrm>
            <a:off x="5483729" y="3062251"/>
            <a:ext cx="2003373" cy="369332"/>
          </a:xfrm>
          <a:prstGeom prst="rect">
            <a:avLst/>
          </a:prstGeom>
          <a:noFill/>
        </p:spPr>
        <p:txBody>
          <a:bodyPr wrap="none" rtlCol="0">
            <a:spAutoFit/>
          </a:bodyPr>
          <a:lstStyle/>
          <a:p>
            <a:r>
              <a:rPr lang="en-US" dirty="0" smtClean="0"/>
              <a:t>Organizing meeting </a:t>
            </a:r>
            <a:endParaRPr lang="en-US" dirty="0"/>
          </a:p>
        </p:txBody>
      </p:sp>
      <p:sp>
        <p:nvSpPr>
          <p:cNvPr id="10" name="TextBox 9"/>
          <p:cNvSpPr txBox="1"/>
          <p:nvPr/>
        </p:nvSpPr>
        <p:spPr>
          <a:xfrm>
            <a:off x="520219" y="2332506"/>
            <a:ext cx="3779024" cy="369332"/>
          </a:xfrm>
          <a:prstGeom prst="rect">
            <a:avLst/>
          </a:prstGeom>
          <a:noFill/>
        </p:spPr>
        <p:txBody>
          <a:bodyPr wrap="none" rtlCol="0">
            <a:spAutoFit/>
          </a:bodyPr>
          <a:lstStyle/>
          <a:p>
            <a:r>
              <a:rPr lang="en-US" dirty="0" smtClean="0"/>
              <a:t>Organizing meeting in Washington, DC</a:t>
            </a:r>
            <a:endParaRPr lang="en-US" dirty="0"/>
          </a:p>
        </p:txBody>
      </p:sp>
      <p:sp>
        <p:nvSpPr>
          <p:cNvPr id="11" name="TextBox 10"/>
          <p:cNvSpPr txBox="1"/>
          <p:nvPr/>
        </p:nvSpPr>
        <p:spPr>
          <a:xfrm>
            <a:off x="1827910" y="5676114"/>
            <a:ext cx="1646605" cy="369332"/>
          </a:xfrm>
          <a:prstGeom prst="rect">
            <a:avLst/>
          </a:prstGeom>
          <a:noFill/>
        </p:spPr>
        <p:txBody>
          <a:bodyPr wrap="none" rtlCol="0">
            <a:spAutoFit/>
          </a:bodyPr>
          <a:lstStyle/>
          <a:p>
            <a:r>
              <a:rPr lang="en-US" dirty="0" smtClean="0"/>
              <a:t>UN in New York</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425302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2135683"/>
            <a:ext cx="8229600" cy="4137112"/>
          </a:xfrm>
        </p:spPr>
        <p:txBody>
          <a:bodyPr/>
          <a:lstStyle/>
          <a:p>
            <a:pPr marL="0" indent="0">
              <a:buNone/>
            </a:pPr>
            <a:r>
              <a:rPr lang="en-US" dirty="0" smtClean="0"/>
              <a:t>Terms of the agreement (USA, GB, USSR)</a:t>
            </a:r>
          </a:p>
          <a:p>
            <a:pPr marL="514350" indent="-514350">
              <a:buFont typeface="+mj-lt"/>
              <a:buAutoNum type="arabicPeriod"/>
            </a:pPr>
            <a:r>
              <a:rPr lang="en-US" dirty="0" smtClean="0"/>
              <a:t>Soviet government in Poland</a:t>
            </a:r>
          </a:p>
          <a:p>
            <a:pPr marL="514350" indent="-514350">
              <a:buFont typeface="+mj-lt"/>
              <a:buAutoNum type="arabicPeriod"/>
            </a:pPr>
            <a:r>
              <a:rPr lang="en-US" dirty="0" smtClean="0"/>
              <a:t>Declaration of Liberated Europe</a:t>
            </a:r>
          </a:p>
          <a:p>
            <a:pPr marL="514350" indent="-514350">
              <a:buFont typeface="+mj-lt"/>
              <a:buAutoNum type="arabicPeriod"/>
            </a:pPr>
            <a:r>
              <a:rPr lang="en-US" dirty="0" smtClean="0"/>
              <a:t>Germany divided (USA, GB, France, USSR)</a:t>
            </a:r>
          </a:p>
          <a:p>
            <a:pPr marL="0" indent="0">
              <a:buNone/>
            </a:pPr>
            <a:r>
              <a:rPr lang="en-US" dirty="0" smtClean="0"/>
              <a:t>After the war, the Soviet Union quickly seized control over Romania and Poland. The Cold War had begun. It lasted from 1946 to 1990.</a:t>
            </a:r>
            <a:endParaRPr lang="en-US" dirty="0"/>
          </a:p>
        </p:txBody>
      </p:sp>
      <p:sp>
        <p:nvSpPr>
          <p:cNvPr id="5" name="Title 4"/>
          <p:cNvSpPr>
            <a:spLocks noGrp="1"/>
          </p:cNvSpPr>
          <p:nvPr>
            <p:ph type="title"/>
          </p:nvPr>
        </p:nvSpPr>
        <p:spPr>
          <a:xfrm>
            <a:off x="227692" y="274638"/>
            <a:ext cx="5204008" cy="1143000"/>
          </a:xfrm>
          <a:ln w="38100" cmpd="sng">
            <a:solidFill>
              <a:schemeClr val="tx1"/>
            </a:solidFill>
          </a:ln>
        </p:spPr>
        <p:txBody>
          <a:bodyPr>
            <a:normAutofit/>
          </a:bodyPr>
          <a:lstStyle/>
          <a:p>
            <a:r>
              <a:rPr lang="en-US" sz="4000" dirty="0" smtClean="0"/>
              <a:t>Yalta Conference</a:t>
            </a:r>
            <a:br>
              <a:rPr lang="en-US" sz="4000" dirty="0" smtClean="0"/>
            </a:br>
            <a:r>
              <a:rPr lang="en-US" sz="2700" dirty="0" smtClean="0"/>
              <a:t>February 1945</a:t>
            </a:r>
            <a:endParaRPr lang="en-US" sz="2700" dirty="0"/>
          </a:p>
        </p:txBody>
      </p:sp>
      <p:pic>
        <p:nvPicPr>
          <p:cNvPr id="7" name="Picture 6"/>
          <p:cNvPicPr>
            <a:picLocks noChangeAspect="1"/>
          </p:cNvPicPr>
          <p:nvPr/>
        </p:nvPicPr>
        <p:blipFill>
          <a:blip r:embed="rId3"/>
          <a:stretch>
            <a:fillRect/>
          </a:stretch>
        </p:blipFill>
        <p:spPr>
          <a:xfrm>
            <a:off x="6104925" y="137695"/>
            <a:ext cx="2763877" cy="1999623"/>
          </a:xfrm>
          <a:prstGeom prst="rect">
            <a:avLst/>
          </a:prstGeom>
        </p:spPr>
      </p:pic>
      <p:sp>
        <p:nvSpPr>
          <p:cNvPr id="6" name="TextBox 5"/>
          <p:cNvSpPr txBox="1"/>
          <p:nvPr/>
        </p:nvSpPr>
        <p:spPr>
          <a:xfrm>
            <a:off x="457200" y="6272795"/>
            <a:ext cx="7132406" cy="369332"/>
          </a:xfrm>
          <a:prstGeom prst="rect">
            <a:avLst/>
          </a:prstGeom>
          <a:noFill/>
          <a:ln>
            <a:solidFill>
              <a:schemeClr val="tx1"/>
            </a:solidFill>
          </a:ln>
        </p:spPr>
        <p:txBody>
          <a:bodyPr wrap="none" rtlCol="0">
            <a:spAutoFit/>
          </a:bodyPr>
          <a:lstStyle/>
          <a:p>
            <a:r>
              <a:rPr lang="en-US" dirty="0" smtClean="0"/>
              <a:t>What is status of World War II events? European Theater? Pacific Theater?</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1829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95629" y="647123"/>
            <a:ext cx="7283069" cy="5434290"/>
          </a:xfrm>
          <a:prstGeom prst="rect">
            <a:avLst/>
          </a:prstGeom>
        </p:spPr>
      </p:pic>
      <p:sp>
        <p:nvSpPr>
          <p:cNvPr id="3" name="TextBox 2"/>
          <p:cNvSpPr txBox="1"/>
          <p:nvPr/>
        </p:nvSpPr>
        <p:spPr>
          <a:xfrm>
            <a:off x="3050473" y="6106533"/>
            <a:ext cx="2224963" cy="369332"/>
          </a:xfrm>
          <a:prstGeom prst="rect">
            <a:avLst/>
          </a:prstGeom>
          <a:noFill/>
        </p:spPr>
        <p:txBody>
          <a:bodyPr wrap="none" rtlCol="0">
            <a:spAutoFit/>
          </a:bodyPr>
          <a:lstStyle/>
          <a:p>
            <a:r>
              <a:rPr lang="en-US" dirty="0" smtClean="0"/>
              <a:t>Ended August 2, 1945</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4516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95629" y="647123"/>
            <a:ext cx="7283069" cy="5434290"/>
          </a:xfrm>
          <a:prstGeom prst="rect">
            <a:avLst/>
          </a:prstGeom>
        </p:spPr>
      </p:pic>
      <p:sp>
        <p:nvSpPr>
          <p:cNvPr id="2" name="Rectangle 1"/>
          <p:cNvSpPr/>
          <p:nvPr/>
        </p:nvSpPr>
        <p:spPr>
          <a:xfrm>
            <a:off x="107104" y="5553718"/>
            <a:ext cx="2937708" cy="803086"/>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Clement Attlee, Prime Minister of Britain. Had just replaced Churchill.</a:t>
            </a:r>
            <a:endParaRPr lang="en-US" dirty="0">
              <a:solidFill>
                <a:schemeClr val="tx1"/>
              </a:solidFill>
            </a:endParaRPr>
          </a:p>
        </p:txBody>
      </p:sp>
      <p:sp>
        <p:nvSpPr>
          <p:cNvPr id="5" name="Rectangle 4"/>
          <p:cNvSpPr/>
          <p:nvPr/>
        </p:nvSpPr>
        <p:spPr>
          <a:xfrm>
            <a:off x="3197212" y="5553718"/>
            <a:ext cx="2937708" cy="803086"/>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Harry Truman, President of the United States. Had just replaced Roosevelt.</a:t>
            </a:r>
            <a:endParaRPr lang="en-US" dirty="0">
              <a:solidFill>
                <a:schemeClr val="tx1"/>
              </a:solidFill>
            </a:endParaRPr>
          </a:p>
        </p:txBody>
      </p:sp>
      <p:sp>
        <p:nvSpPr>
          <p:cNvPr id="6" name="Rectangle 5"/>
          <p:cNvSpPr/>
          <p:nvPr/>
        </p:nvSpPr>
        <p:spPr>
          <a:xfrm>
            <a:off x="6365034" y="5335631"/>
            <a:ext cx="2534157" cy="149156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Josef Stalin, General </a:t>
            </a:r>
            <a:r>
              <a:rPr lang="en-US" dirty="0">
                <a:solidFill>
                  <a:schemeClr val="tx1"/>
                </a:solidFill>
              </a:rPr>
              <a:t>Secretary of the Central Committee of the Communist Party of the Soviet </a:t>
            </a:r>
            <a:r>
              <a:rPr lang="en-US" dirty="0" smtClean="0">
                <a:solidFill>
                  <a:schemeClr val="tx1"/>
                </a:solidFill>
              </a:rPr>
              <a:t>Union</a:t>
            </a:r>
            <a:endParaRPr lang="en-US"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737042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5974" y="1070965"/>
            <a:ext cx="9101584" cy="4681645"/>
          </a:xfrm>
          <a:prstGeom prst="rect">
            <a:avLst/>
          </a:prstGeom>
        </p:spPr>
      </p:pic>
      <p:sp>
        <p:nvSpPr>
          <p:cNvPr id="3" name="TextBox 2"/>
          <p:cNvSpPr txBox="1"/>
          <p:nvPr/>
        </p:nvSpPr>
        <p:spPr>
          <a:xfrm>
            <a:off x="356086" y="6243718"/>
            <a:ext cx="1582622" cy="369332"/>
          </a:xfrm>
          <a:prstGeom prst="rect">
            <a:avLst/>
          </a:prstGeom>
          <a:noFill/>
        </p:spPr>
        <p:txBody>
          <a:bodyPr wrap="none" rtlCol="0">
            <a:spAutoFit/>
          </a:bodyPr>
          <a:lstStyle/>
          <a:p>
            <a:r>
              <a:rPr lang="en-US" dirty="0" smtClean="0"/>
              <a:t>Describe. Infer.</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823750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422953" y="751121"/>
            <a:ext cx="6961756" cy="590608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466582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ln>
            <a:solidFill>
              <a:schemeClr val="tx1"/>
            </a:solidFill>
          </a:ln>
        </p:spPr>
        <p:txBody>
          <a:bodyPr>
            <a:normAutofit fontScale="90000"/>
          </a:bodyPr>
          <a:lstStyle/>
          <a:p>
            <a:r>
              <a:rPr lang="en-US" dirty="0" smtClean="0"/>
              <a:t>Why was Truman </a:t>
            </a:r>
            <a:r>
              <a:rPr lang="en-US" i="1" dirty="0" smtClean="0">
                <a:ln>
                  <a:solidFill>
                    <a:schemeClr val="tx1"/>
                  </a:solidFill>
                </a:ln>
              </a:rPr>
              <a:t>determined</a:t>
            </a:r>
            <a:r>
              <a:rPr lang="en-US" dirty="0" smtClean="0"/>
              <a:t> to revive German industry?</a:t>
            </a:r>
            <a:endParaRPr lang="en-US" dirty="0"/>
          </a:p>
        </p:txBody>
      </p:sp>
      <p:sp>
        <p:nvSpPr>
          <p:cNvPr id="3" name="Content Placeholder 2"/>
          <p:cNvSpPr>
            <a:spLocks noGrp="1"/>
          </p:cNvSpPr>
          <p:nvPr>
            <p:ph idx="1"/>
          </p:nvPr>
        </p:nvSpPr>
        <p:spPr>
          <a:xfrm>
            <a:off x="229508" y="2834233"/>
            <a:ext cx="8706022" cy="3575667"/>
          </a:xfrm>
        </p:spPr>
        <p:txBody>
          <a:bodyPr>
            <a:normAutofit fontScale="92500"/>
          </a:bodyPr>
          <a:lstStyle/>
          <a:p>
            <a:r>
              <a:rPr lang="is-IS" sz="3600" dirty="0" smtClean="0"/>
              <a:t>Stalin </a:t>
            </a:r>
            <a:r>
              <a:rPr lang="is-IS" sz="3600" dirty="0" smtClean="0"/>
              <a:t>wanted reparations (payments) from Germany.</a:t>
            </a:r>
          </a:p>
          <a:p>
            <a:r>
              <a:rPr lang="is-IS" dirty="0" smtClean="0"/>
              <a:t>Stalin wanted Poland, Romania, Bulgaria, Hungary, </a:t>
            </a:r>
            <a:r>
              <a:rPr lang="is-IS" dirty="0" smtClean="0"/>
              <a:t>Czechoslovakia under communist control. </a:t>
            </a:r>
            <a:endParaRPr lang="is-IS" dirty="0" smtClean="0"/>
          </a:p>
          <a:p>
            <a:r>
              <a:rPr lang="is-IS" dirty="0" smtClean="0"/>
              <a:t>The Declaration of Liberated Europe was dead.</a:t>
            </a:r>
          </a:p>
          <a:p>
            <a:r>
              <a:rPr lang="is-IS" dirty="0" smtClean="0"/>
              <a:t>Many countries became satellites of the USSR.</a:t>
            </a:r>
          </a:p>
        </p:txBody>
      </p:sp>
      <p:sp>
        <p:nvSpPr>
          <p:cNvPr id="4" name="TextBox 3"/>
          <p:cNvSpPr txBox="1"/>
          <p:nvPr/>
        </p:nvSpPr>
        <p:spPr>
          <a:xfrm>
            <a:off x="457200" y="2141890"/>
            <a:ext cx="2754367" cy="369332"/>
          </a:xfrm>
          <a:prstGeom prst="rect">
            <a:avLst/>
          </a:prstGeom>
          <a:noFill/>
        </p:spPr>
        <p:txBody>
          <a:bodyPr wrap="none" rtlCol="0">
            <a:spAutoFit/>
          </a:bodyPr>
          <a:lstStyle/>
          <a:p>
            <a:r>
              <a:rPr lang="en-US" dirty="0" smtClean="0"/>
              <a:t>Answer main question first.</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14720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9253</TotalTime>
  <Words>1120</Words>
  <Application>Microsoft Macintosh PowerPoint</Application>
  <PresentationFormat>On-screen Show (4:3)</PresentationFormat>
  <Paragraphs>142</Paragraphs>
  <Slides>27</Slides>
  <Notes>15</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Cold War</vt:lpstr>
      <vt:lpstr>Slide 2</vt:lpstr>
      <vt:lpstr>Slide 3</vt:lpstr>
      <vt:lpstr>Yalta Conference February 1945</vt:lpstr>
      <vt:lpstr>Slide 5</vt:lpstr>
      <vt:lpstr>Slide 6</vt:lpstr>
      <vt:lpstr>Slide 7</vt:lpstr>
      <vt:lpstr>Slide 8</vt:lpstr>
      <vt:lpstr>Why was Truman determined to revive German industry?</vt:lpstr>
      <vt:lpstr>Slide 10</vt:lpstr>
      <vt:lpstr>Slide 11</vt:lpstr>
      <vt:lpstr>Slide 12</vt:lpstr>
      <vt:lpstr>Slide 13</vt:lpstr>
      <vt:lpstr>How did Stalin think?</vt:lpstr>
      <vt:lpstr>Cold War</vt:lpstr>
      <vt:lpstr>Do Now</vt:lpstr>
      <vt:lpstr>Theaters of the Cold War</vt:lpstr>
      <vt:lpstr>Truman Doctrine</vt:lpstr>
      <vt:lpstr>Marshall Plan</vt:lpstr>
      <vt:lpstr>Berlin Airlift_June 1948 to May 1949</vt:lpstr>
      <vt:lpstr>Slide 21</vt:lpstr>
      <vt:lpstr>Slide 22</vt:lpstr>
      <vt:lpstr>Asian Theater of the Cold War</vt:lpstr>
      <vt:lpstr>Conflict in China</vt:lpstr>
      <vt:lpstr>Taiwan</vt:lpstr>
      <vt:lpstr>Slide 26</vt:lpstr>
      <vt:lpstr>What is communism?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33</cp:revision>
  <dcterms:created xsi:type="dcterms:W3CDTF">2018-04-11T12:30:40Z</dcterms:created>
  <dcterms:modified xsi:type="dcterms:W3CDTF">2018-04-11T14:36:40Z</dcterms:modified>
</cp:coreProperties>
</file>